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57" r:id="rId6"/>
    <p:sldId id="28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E9B0B4-F13B-4F6C-8AA8-32D9F35EB163}" type="datetimeFigureOut">
              <a:rPr lang="en-GB" smtClean="0"/>
              <a:t>12/01/2016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32B0A-AA26-47D7-A0CF-46FBE05D8146}" type="slidenum">
              <a:rPr lang="en-GB" smtClean="0"/>
              <a:t>‹#›</a:t>
            </a:fld>
            <a:endParaRPr lang="en-GB"/>
          </a:p>
        </p:txBody>
      </p:sp>
    </p:spTree>
    <p:extLst>
      <p:ext uri="{BB962C8B-B14F-4D97-AF65-F5344CB8AC3E}">
        <p14:creationId xmlns:p14="http://schemas.microsoft.com/office/powerpoint/2010/main" val="72072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E9B0B4-F13B-4F6C-8AA8-32D9F35EB163}" type="datetimeFigureOut">
              <a:rPr lang="en-GB" smtClean="0"/>
              <a:t>12/01/2016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32B0A-AA26-47D7-A0CF-46FBE05D8146}" type="slidenum">
              <a:rPr lang="en-GB" smtClean="0"/>
              <a:t>‹#›</a:t>
            </a:fld>
            <a:endParaRPr lang="en-GB"/>
          </a:p>
        </p:txBody>
      </p:sp>
    </p:spTree>
    <p:extLst>
      <p:ext uri="{BB962C8B-B14F-4D97-AF65-F5344CB8AC3E}">
        <p14:creationId xmlns:p14="http://schemas.microsoft.com/office/powerpoint/2010/main" val="157358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E9B0B4-F13B-4F6C-8AA8-32D9F35EB163}" type="datetimeFigureOut">
              <a:rPr lang="en-GB" smtClean="0"/>
              <a:t>12/01/2016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32B0A-AA26-47D7-A0CF-46FBE05D8146}" type="slidenum">
              <a:rPr lang="en-GB" smtClean="0"/>
              <a:t>‹#›</a:t>
            </a:fld>
            <a:endParaRPr lang="en-GB"/>
          </a:p>
        </p:txBody>
      </p:sp>
    </p:spTree>
    <p:extLst>
      <p:ext uri="{BB962C8B-B14F-4D97-AF65-F5344CB8AC3E}">
        <p14:creationId xmlns:p14="http://schemas.microsoft.com/office/powerpoint/2010/main" val="83690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E9B0B4-F13B-4F6C-8AA8-32D9F35EB163}" type="datetimeFigureOut">
              <a:rPr lang="en-GB" smtClean="0"/>
              <a:t>12/01/2016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32B0A-AA26-47D7-A0CF-46FBE05D8146}" type="slidenum">
              <a:rPr lang="en-GB" smtClean="0"/>
              <a:t>‹#›</a:t>
            </a:fld>
            <a:endParaRPr lang="en-GB"/>
          </a:p>
        </p:txBody>
      </p:sp>
    </p:spTree>
    <p:extLst>
      <p:ext uri="{BB962C8B-B14F-4D97-AF65-F5344CB8AC3E}">
        <p14:creationId xmlns:p14="http://schemas.microsoft.com/office/powerpoint/2010/main" val="235517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9B0B4-F13B-4F6C-8AA8-32D9F35EB163}" type="datetimeFigureOut">
              <a:rPr lang="en-GB" smtClean="0"/>
              <a:t>12/01/2016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32B0A-AA26-47D7-A0CF-46FBE05D8146}" type="slidenum">
              <a:rPr lang="en-GB" smtClean="0"/>
              <a:t>‹#›</a:t>
            </a:fld>
            <a:endParaRPr lang="en-GB"/>
          </a:p>
        </p:txBody>
      </p:sp>
    </p:spTree>
    <p:extLst>
      <p:ext uri="{BB962C8B-B14F-4D97-AF65-F5344CB8AC3E}">
        <p14:creationId xmlns:p14="http://schemas.microsoft.com/office/powerpoint/2010/main" val="57712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E9B0B4-F13B-4F6C-8AA8-32D9F35EB163}" type="datetimeFigureOut">
              <a:rPr lang="en-GB" smtClean="0"/>
              <a:t>12/01/2016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32B0A-AA26-47D7-A0CF-46FBE05D8146}" type="slidenum">
              <a:rPr lang="en-GB" smtClean="0"/>
              <a:t>‹#›</a:t>
            </a:fld>
            <a:endParaRPr lang="en-GB"/>
          </a:p>
        </p:txBody>
      </p:sp>
    </p:spTree>
    <p:extLst>
      <p:ext uri="{BB962C8B-B14F-4D97-AF65-F5344CB8AC3E}">
        <p14:creationId xmlns:p14="http://schemas.microsoft.com/office/powerpoint/2010/main" val="413184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E9B0B4-F13B-4F6C-8AA8-32D9F35EB163}" type="datetimeFigureOut">
              <a:rPr lang="en-GB" smtClean="0"/>
              <a:t>12/01/2016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732B0A-AA26-47D7-A0CF-46FBE05D8146}" type="slidenum">
              <a:rPr lang="en-GB" smtClean="0"/>
              <a:t>‹#›</a:t>
            </a:fld>
            <a:endParaRPr lang="en-GB"/>
          </a:p>
        </p:txBody>
      </p:sp>
    </p:spTree>
    <p:extLst>
      <p:ext uri="{BB962C8B-B14F-4D97-AF65-F5344CB8AC3E}">
        <p14:creationId xmlns:p14="http://schemas.microsoft.com/office/powerpoint/2010/main" val="88914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E9B0B4-F13B-4F6C-8AA8-32D9F35EB163}" type="datetimeFigureOut">
              <a:rPr lang="en-GB" smtClean="0"/>
              <a:t>12/01/2016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732B0A-AA26-47D7-A0CF-46FBE05D8146}" type="slidenum">
              <a:rPr lang="en-GB" smtClean="0"/>
              <a:t>‹#›</a:t>
            </a:fld>
            <a:endParaRPr lang="en-GB"/>
          </a:p>
        </p:txBody>
      </p:sp>
    </p:spTree>
    <p:extLst>
      <p:ext uri="{BB962C8B-B14F-4D97-AF65-F5344CB8AC3E}">
        <p14:creationId xmlns:p14="http://schemas.microsoft.com/office/powerpoint/2010/main" val="162639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9B0B4-F13B-4F6C-8AA8-32D9F35EB163}" type="datetimeFigureOut">
              <a:rPr lang="en-GB" smtClean="0"/>
              <a:t>12/01/2016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732B0A-AA26-47D7-A0CF-46FBE05D8146}" type="slidenum">
              <a:rPr lang="en-GB" smtClean="0"/>
              <a:t>‹#›</a:t>
            </a:fld>
            <a:endParaRPr lang="en-GB"/>
          </a:p>
        </p:txBody>
      </p:sp>
    </p:spTree>
    <p:extLst>
      <p:ext uri="{BB962C8B-B14F-4D97-AF65-F5344CB8AC3E}">
        <p14:creationId xmlns:p14="http://schemas.microsoft.com/office/powerpoint/2010/main" val="11347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9B0B4-F13B-4F6C-8AA8-32D9F35EB163}" type="datetimeFigureOut">
              <a:rPr lang="en-GB" smtClean="0"/>
              <a:t>12/01/2016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32B0A-AA26-47D7-A0CF-46FBE05D8146}" type="slidenum">
              <a:rPr lang="en-GB" smtClean="0"/>
              <a:t>‹#›</a:t>
            </a:fld>
            <a:endParaRPr lang="en-GB"/>
          </a:p>
        </p:txBody>
      </p:sp>
    </p:spTree>
    <p:extLst>
      <p:ext uri="{BB962C8B-B14F-4D97-AF65-F5344CB8AC3E}">
        <p14:creationId xmlns:p14="http://schemas.microsoft.com/office/powerpoint/2010/main" val="98570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9B0B4-F13B-4F6C-8AA8-32D9F35EB163}" type="datetimeFigureOut">
              <a:rPr lang="en-GB" smtClean="0"/>
              <a:t>12/01/2016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32B0A-AA26-47D7-A0CF-46FBE05D8146}" type="slidenum">
              <a:rPr lang="en-GB" smtClean="0"/>
              <a:t>‹#›</a:t>
            </a:fld>
            <a:endParaRPr lang="en-GB"/>
          </a:p>
        </p:txBody>
      </p:sp>
    </p:spTree>
    <p:extLst>
      <p:ext uri="{BB962C8B-B14F-4D97-AF65-F5344CB8AC3E}">
        <p14:creationId xmlns:p14="http://schemas.microsoft.com/office/powerpoint/2010/main" val="138135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9B0B4-F13B-4F6C-8AA8-32D9F35EB163}" type="datetimeFigureOut">
              <a:rPr lang="en-GB" smtClean="0"/>
              <a:t>12/01/2016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32B0A-AA26-47D7-A0CF-46FBE05D8146}" type="slidenum">
              <a:rPr lang="en-GB" smtClean="0"/>
              <a:t>‹#›</a:t>
            </a:fld>
            <a:endParaRPr lang="en-GB"/>
          </a:p>
        </p:txBody>
      </p:sp>
    </p:spTree>
    <p:extLst>
      <p:ext uri="{BB962C8B-B14F-4D97-AF65-F5344CB8AC3E}">
        <p14:creationId xmlns:p14="http://schemas.microsoft.com/office/powerpoint/2010/main" val="407665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youtube.com/watch?v=t8PIO_de-u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latin typeface="Arial" panose="020B0604020202020204" pitchFamily="34" charset="0"/>
                <a:cs typeface="Arial" panose="020B0604020202020204" pitchFamily="34" charset="0"/>
              </a:rPr>
              <a:t>Placing Diaspora: performing religion, gender and generation in the </a:t>
            </a:r>
            <a:r>
              <a:rPr lang="en-GB" b="1" dirty="0" err="1" smtClean="0">
                <a:latin typeface="Arial" panose="020B0604020202020204" pitchFamily="34" charset="0"/>
                <a:cs typeface="Arial" panose="020B0604020202020204" pitchFamily="34" charset="0"/>
              </a:rPr>
              <a:t>Boishakhi</a:t>
            </a:r>
            <a:r>
              <a:rPr lang="en-GB" b="1" dirty="0" smtClean="0">
                <a:latin typeface="Arial" panose="020B0604020202020204" pitchFamily="34" charset="0"/>
                <a:cs typeface="Arial" panose="020B0604020202020204" pitchFamily="34" charset="0"/>
              </a:rPr>
              <a:t> </a:t>
            </a:r>
            <a:r>
              <a:rPr lang="en-GB" b="1" dirty="0" err="1" smtClean="0">
                <a:latin typeface="Arial" panose="020B0604020202020204" pitchFamily="34" charset="0"/>
                <a:cs typeface="Arial" panose="020B0604020202020204" pitchFamily="34" charset="0"/>
              </a:rPr>
              <a:t>Mela</a:t>
            </a:r>
            <a:endParaRPr lang="en-GB"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GB" dirty="0" smtClean="0"/>
          </a:p>
          <a:p>
            <a:r>
              <a:rPr lang="en-GB" b="1" dirty="0" smtClean="0">
                <a:solidFill>
                  <a:schemeClr val="tx1"/>
                </a:solidFill>
                <a:latin typeface="Arial" panose="020B0604020202020204" pitchFamily="34" charset="0"/>
                <a:cs typeface="Arial" panose="020B0604020202020204" pitchFamily="34" charset="0"/>
              </a:rPr>
              <a:t>Claire Alexander</a:t>
            </a:r>
          </a:p>
          <a:p>
            <a:r>
              <a:rPr lang="en-GB" b="1" dirty="0" smtClean="0">
                <a:solidFill>
                  <a:schemeClr val="tx1"/>
                </a:solidFill>
                <a:latin typeface="Arial" panose="020B0604020202020204" pitchFamily="34" charset="0"/>
                <a:cs typeface="Arial" panose="020B0604020202020204" pitchFamily="34" charset="0"/>
              </a:rPr>
              <a:t>University of Manchester</a:t>
            </a:r>
            <a:endParaRPr lang="en-GB"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977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flipV="1">
            <a:off x="457200" y="228919"/>
            <a:ext cx="8229600" cy="45719"/>
          </a:xfrm>
        </p:spPr>
        <p:txBody>
          <a:bodyPr>
            <a:normAutofit fontScale="90000"/>
          </a:bodyPr>
          <a:lstStyle/>
          <a:p>
            <a:endParaRPr lang="en-GB" b="1" dirty="0"/>
          </a:p>
        </p:txBody>
      </p:sp>
      <p:sp>
        <p:nvSpPr>
          <p:cNvPr id="7" name="Content Placeholder 6"/>
          <p:cNvSpPr>
            <a:spLocks noGrp="1"/>
          </p:cNvSpPr>
          <p:nvPr>
            <p:ph idx="1"/>
          </p:nvPr>
        </p:nvSpPr>
        <p:spPr>
          <a:xfrm>
            <a:off x="457200" y="116632"/>
            <a:ext cx="8229600" cy="6009531"/>
          </a:xfrm>
        </p:spPr>
        <p:txBody>
          <a:bodyPr/>
          <a:lstStyle/>
          <a:p>
            <a:pPr marL="0" indent="0">
              <a:buNone/>
            </a:pPr>
            <a:endParaRPr lang="en-GB" b="1" dirty="0" smtClean="0"/>
          </a:p>
          <a:p>
            <a:pPr marL="0" indent="0">
              <a:buNone/>
            </a:pPr>
            <a:endParaRPr lang="en-GB" b="1" dirty="0" smtClean="0"/>
          </a:p>
          <a:p>
            <a:pPr marL="0" indent="0">
              <a:buNone/>
            </a:pPr>
            <a:r>
              <a:rPr lang="en-GB" b="1" dirty="0" smtClean="0"/>
              <a:t>‘All </a:t>
            </a:r>
            <a:r>
              <a:rPr lang="en-GB" b="1" dirty="0"/>
              <a:t>come to the </a:t>
            </a:r>
            <a:r>
              <a:rPr lang="en-GB" b="1" dirty="0" err="1"/>
              <a:t>Mela</a:t>
            </a:r>
            <a:r>
              <a:rPr lang="en-GB" b="1" dirty="0"/>
              <a:t>. The </a:t>
            </a:r>
            <a:r>
              <a:rPr lang="en-GB" b="1" dirty="0" err="1"/>
              <a:t>Mela</a:t>
            </a:r>
            <a:r>
              <a:rPr lang="en-GB" b="1" dirty="0"/>
              <a:t> is the picture of the secular Bengali community and this was always the tradition of Bengali culture for thousands of years. In the </a:t>
            </a:r>
            <a:r>
              <a:rPr lang="en-GB" b="1" dirty="0" err="1"/>
              <a:t>Mela</a:t>
            </a:r>
            <a:r>
              <a:rPr lang="en-GB" b="1" dirty="0"/>
              <a:t>, it is festive time – everybody is going, Hindu, Muslim, it doesn’t matter… that culture is not determined by the religion, not any religion, Hindu or Muslim. It’s </a:t>
            </a:r>
            <a:r>
              <a:rPr lang="en-GB" b="1" dirty="0" smtClean="0"/>
              <a:t>Bengali’. </a:t>
            </a:r>
            <a:endParaRPr lang="en-GB" dirty="0"/>
          </a:p>
          <a:p>
            <a:endParaRPr lang="en-GB" dirty="0"/>
          </a:p>
        </p:txBody>
      </p:sp>
    </p:spTree>
    <p:extLst>
      <p:ext uri="{BB962C8B-B14F-4D97-AF65-F5344CB8AC3E}">
        <p14:creationId xmlns:p14="http://schemas.microsoft.com/office/powerpoint/2010/main" val="3434300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918"/>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1196752"/>
            <a:ext cx="8229600" cy="4929411"/>
          </a:xfrm>
        </p:spPr>
        <p:txBody>
          <a:bodyPr/>
          <a:lstStyle/>
          <a:p>
            <a:pPr marL="0" indent="0">
              <a:buNone/>
            </a:pPr>
            <a:endParaRPr lang="en-GB" b="1" dirty="0" smtClean="0"/>
          </a:p>
          <a:p>
            <a:pPr marL="0" indent="0">
              <a:buNone/>
            </a:pPr>
            <a:r>
              <a:rPr lang="en-GB" b="1" dirty="0" smtClean="0"/>
              <a:t>‘It’s </a:t>
            </a:r>
            <a:r>
              <a:rPr lang="en-GB" b="1" dirty="0"/>
              <a:t>about Bangladeshi culture, it’s about the Bangladeshi calendar… it’s the Harvest season, when you start up with your new account book and people visit house to house, they have street fairs under the Banyan tree… This is about </a:t>
            </a:r>
            <a:r>
              <a:rPr lang="en-GB" b="1" dirty="0" smtClean="0"/>
              <a:t>Bangladesh’. </a:t>
            </a:r>
            <a:endParaRPr lang="en-GB" dirty="0"/>
          </a:p>
          <a:p>
            <a:endParaRPr lang="en-GB" dirty="0"/>
          </a:p>
        </p:txBody>
      </p:sp>
    </p:spTree>
    <p:extLst>
      <p:ext uri="{BB962C8B-B14F-4D97-AF65-F5344CB8AC3E}">
        <p14:creationId xmlns:p14="http://schemas.microsoft.com/office/powerpoint/2010/main" val="3431274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GB"/>
          </a:p>
        </p:txBody>
      </p:sp>
      <p:sp>
        <p:nvSpPr>
          <p:cNvPr id="3" name="Content Placeholder 2"/>
          <p:cNvSpPr>
            <a:spLocks noGrp="1"/>
          </p:cNvSpPr>
          <p:nvPr>
            <p:ph idx="1"/>
          </p:nvPr>
        </p:nvSpPr>
        <p:spPr>
          <a:xfrm>
            <a:off x="457200" y="332656"/>
            <a:ext cx="8229600" cy="5793507"/>
          </a:xfrm>
        </p:spPr>
        <p:txBody>
          <a:bodyPr/>
          <a:lstStyle/>
          <a:p>
            <a:pPr marL="0" indent="0">
              <a:buNone/>
            </a:pPr>
            <a:endParaRPr lang="en-GB" b="1" dirty="0" smtClean="0"/>
          </a:p>
          <a:p>
            <a:pPr marL="0" indent="0">
              <a:buNone/>
            </a:pPr>
            <a:endParaRPr lang="en-GB" b="1" dirty="0"/>
          </a:p>
          <a:p>
            <a:pPr marL="0" indent="0">
              <a:buNone/>
            </a:pPr>
            <a:r>
              <a:rPr lang="en-GB" b="1" dirty="0" smtClean="0"/>
              <a:t>‘The </a:t>
            </a:r>
            <a:r>
              <a:rPr lang="en-GB" b="1" dirty="0"/>
              <a:t>way we celebrate Bengali New Year in Bangladesh was developed in the ‘50s and ‘60s as a way of challenging this Islamic Pakistani rule. So Bengali New Year, how we celebrate it here, is also in an ideological dimension. At one level it’s a celebration of Bengali tradition, it’s also a political challenge against the [religious] identity </a:t>
            </a:r>
            <a:r>
              <a:rPr lang="en-GB" b="1" dirty="0" smtClean="0"/>
              <a:t>debate’.</a:t>
            </a:r>
            <a:endParaRPr lang="en-GB" dirty="0"/>
          </a:p>
          <a:p>
            <a:endParaRPr lang="en-GB" dirty="0"/>
          </a:p>
        </p:txBody>
      </p:sp>
    </p:spTree>
    <p:extLst>
      <p:ext uri="{BB962C8B-B14F-4D97-AF65-F5344CB8AC3E}">
        <p14:creationId xmlns:p14="http://schemas.microsoft.com/office/powerpoint/2010/main" val="572620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hidden="1"/>
          <p:cNvSpPr>
            <a:spLocks noGrp="1" noChangeArrowheads="1"/>
          </p:cNvSpPr>
          <p:nvPr>
            <p:ph type="title"/>
          </p:nvPr>
        </p:nvSpPr>
        <p:spPr/>
        <p:txBody>
          <a:bodyPr/>
          <a:lstStyle/>
          <a:p>
            <a:endParaRPr lang="en-US" altLang="en-US"/>
          </a:p>
        </p:txBody>
      </p:sp>
      <p:sp>
        <p:nvSpPr>
          <p:cNvPr id="59395" name="Rectangle 3" descr="DSCN0766"/>
          <p:cNvSpPr>
            <a:spLocks noGrp="1" noChangeAspect="1" noChangeArrowheads="1"/>
          </p:cNvSpPr>
          <p:nvPr isPhoto="1"/>
        </p:nvSpPr>
        <p:spPr bwMode="auto">
          <a:xfrm>
            <a:off x="0" y="0"/>
            <a:ext cx="9144000" cy="68580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456430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8018"/>
          </a:xfrm>
        </p:spPr>
        <p:txBody>
          <a:bodyPr>
            <a:normAutofit fontScale="90000"/>
          </a:bodyPr>
          <a:lstStyle/>
          <a:p>
            <a:endParaRPr lang="en-GB" dirty="0"/>
          </a:p>
        </p:txBody>
      </p:sp>
      <p:sp>
        <p:nvSpPr>
          <p:cNvPr id="4" name="Content Placeholder 3"/>
          <p:cNvSpPr>
            <a:spLocks noGrp="1"/>
          </p:cNvSpPr>
          <p:nvPr>
            <p:ph idx="1"/>
          </p:nvPr>
        </p:nvSpPr>
        <p:spPr>
          <a:xfrm>
            <a:off x="457200" y="404664"/>
            <a:ext cx="8229600" cy="5721499"/>
          </a:xfrm>
        </p:spPr>
        <p:txBody>
          <a:bodyPr/>
          <a:lstStyle/>
          <a:p>
            <a:pPr marL="0" indent="0">
              <a:buNone/>
            </a:pPr>
            <a:endParaRPr lang="en-GB" b="1" dirty="0" smtClean="0"/>
          </a:p>
          <a:p>
            <a:pPr marL="0" indent="0">
              <a:buNone/>
            </a:pPr>
            <a:r>
              <a:rPr lang="en-GB" b="1" dirty="0" smtClean="0"/>
              <a:t>‘We </a:t>
            </a:r>
            <a:r>
              <a:rPr lang="en-GB" b="1" dirty="0"/>
              <a:t>had a stage and at the stage there were cultural things like song and dance… I mean, we know what sort of things they have in Bangladesh. We cannot replicate it exactly but we try to match it as much as we can. It has to go with the name as well – we cannot just invent something. People know what a </a:t>
            </a:r>
            <a:r>
              <a:rPr lang="en-GB" b="1" dirty="0" err="1" smtClean="0"/>
              <a:t>Boishakhi</a:t>
            </a:r>
            <a:r>
              <a:rPr lang="en-GB" b="1" dirty="0" smtClean="0"/>
              <a:t> </a:t>
            </a:r>
            <a:r>
              <a:rPr lang="en-GB" b="1" dirty="0" err="1"/>
              <a:t>Mela</a:t>
            </a:r>
            <a:r>
              <a:rPr lang="en-GB" b="1" dirty="0"/>
              <a:t> is</a:t>
            </a:r>
            <a:r>
              <a:rPr lang="en-GB" b="1" dirty="0" smtClean="0"/>
              <a:t>…’  </a:t>
            </a:r>
            <a:endParaRPr lang="en-GB" dirty="0"/>
          </a:p>
          <a:p>
            <a:pPr marL="0" indent="0">
              <a:buNone/>
            </a:pPr>
            <a:endParaRPr lang="en-GB" dirty="0"/>
          </a:p>
        </p:txBody>
      </p:sp>
    </p:spTree>
    <p:extLst>
      <p:ext uri="{BB962C8B-B14F-4D97-AF65-F5344CB8AC3E}">
        <p14:creationId xmlns:p14="http://schemas.microsoft.com/office/powerpoint/2010/main" val="1431089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en-GB"/>
          </a:p>
        </p:txBody>
      </p:sp>
      <p:sp>
        <p:nvSpPr>
          <p:cNvPr id="3" name="Content Placeholder 2"/>
          <p:cNvSpPr>
            <a:spLocks noGrp="1"/>
          </p:cNvSpPr>
          <p:nvPr>
            <p:ph idx="1"/>
          </p:nvPr>
        </p:nvSpPr>
        <p:spPr>
          <a:xfrm>
            <a:off x="457200" y="332656"/>
            <a:ext cx="8229600" cy="5793507"/>
          </a:xfrm>
        </p:spPr>
        <p:txBody>
          <a:bodyPr/>
          <a:lstStyle/>
          <a:p>
            <a:pPr marL="0" indent="0">
              <a:buNone/>
            </a:pPr>
            <a:endParaRPr lang="en-GB" b="1" dirty="0" smtClean="0"/>
          </a:p>
          <a:p>
            <a:pPr marL="0" indent="0">
              <a:buNone/>
            </a:pPr>
            <a:r>
              <a:rPr lang="en-GB" b="1" dirty="0" smtClean="0"/>
              <a:t>‘Women are around in public everywhere but this is where they come with the family to enjoy – husbands, children all together. And also, the families in Tower Hamlets, they would like to show some evidence of their culture to their children and on that particular day they wear Bangladeshi dress, they get some T-shirts with Bengali writing…people want to celebrate in a way that is decent and nice… all the people are enjoying it, which is brilliant.’ </a:t>
            </a:r>
            <a:endParaRPr lang="en-GB" dirty="0" smtClean="0"/>
          </a:p>
          <a:p>
            <a:endParaRPr lang="en-GB" dirty="0"/>
          </a:p>
        </p:txBody>
      </p:sp>
    </p:spTree>
    <p:extLst>
      <p:ext uri="{BB962C8B-B14F-4D97-AF65-F5344CB8AC3E}">
        <p14:creationId xmlns:p14="http://schemas.microsoft.com/office/powerpoint/2010/main" val="1731373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260648"/>
            <a:ext cx="8229600" cy="5865515"/>
          </a:xfrm>
        </p:spPr>
        <p:txBody>
          <a:bodyPr/>
          <a:lstStyle/>
          <a:p>
            <a:pPr marL="0" indent="0">
              <a:buNone/>
            </a:pPr>
            <a:endParaRPr lang="en-GB" b="1" dirty="0" smtClean="0"/>
          </a:p>
          <a:p>
            <a:pPr marL="0" indent="0">
              <a:buNone/>
            </a:pPr>
            <a:endParaRPr lang="en-GB" b="1" dirty="0"/>
          </a:p>
          <a:p>
            <a:pPr marL="0" indent="0">
              <a:buNone/>
            </a:pPr>
            <a:r>
              <a:rPr lang="en-GB" b="1" dirty="0" smtClean="0"/>
              <a:t>‘We </a:t>
            </a:r>
            <a:r>
              <a:rPr lang="en-GB" b="1" dirty="0"/>
              <a:t>had it in 1998 the first year on the 9</a:t>
            </a:r>
            <a:r>
              <a:rPr lang="en-GB" b="1" baseline="30000" dirty="0"/>
              <a:t>th</a:t>
            </a:r>
            <a:r>
              <a:rPr lang="en-GB" b="1" dirty="0"/>
              <a:t> May. Actually the first of </a:t>
            </a:r>
            <a:r>
              <a:rPr lang="en-GB" b="1" dirty="0" err="1" smtClean="0"/>
              <a:t>Boishakh</a:t>
            </a:r>
            <a:r>
              <a:rPr lang="en-GB" b="1" dirty="0" smtClean="0"/>
              <a:t> </a:t>
            </a:r>
            <a:r>
              <a:rPr lang="en-GB" b="1" dirty="0"/>
              <a:t>is 14</a:t>
            </a:r>
            <a:r>
              <a:rPr lang="en-GB" b="1" baseline="30000" dirty="0"/>
              <a:t>th</a:t>
            </a:r>
            <a:r>
              <a:rPr lang="en-GB" b="1" dirty="0"/>
              <a:t> April every year, but we decided not to have it in April because of April showers! But we wanted to do it within the month… so we can stretch up to 9</a:t>
            </a:r>
            <a:r>
              <a:rPr lang="en-GB" b="1" baseline="30000" dirty="0"/>
              <a:t>th</a:t>
            </a:r>
            <a:r>
              <a:rPr lang="en-GB" b="1" dirty="0"/>
              <a:t> May… and the May month is a little bit better - dry and sunny – so we’ll stretch to </a:t>
            </a:r>
            <a:r>
              <a:rPr lang="en-GB" b="1" dirty="0" smtClean="0"/>
              <a:t>that’.  </a:t>
            </a:r>
            <a:endParaRPr lang="en-GB" dirty="0"/>
          </a:p>
          <a:p>
            <a:endParaRPr lang="en-GB" dirty="0"/>
          </a:p>
        </p:txBody>
      </p:sp>
    </p:spTree>
    <p:extLst>
      <p:ext uri="{BB962C8B-B14F-4D97-AF65-F5344CB8AC3E}">
        <p14:creationId xmlns:p14="http://schemas.microsoft.com/office/powerpoint/2010/main" val="3005116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332656"/>
            <a:ext cx="8229600" cy="5793507"/>
          </a:xfrm>
        </p:spPr>
        <p:txBody>
          <a:bodyPr/>
          <a:lstStyle/>
          <a:p>
            <a:pPr marL="0" indent="0">
              <a:buNone/>
            </a:pPr>
            <a:endParaRPr lang="en-GB" dirty="0" smtClean="0"/>
          </a:p>
          <a:p>
            <a:pPr marL="0" indent="0">
              <a:buNone/>
            </a:pPr>
            <a:r>
              <a:rPr lang="en-GB" b="1" dirty="0" smtClean="0"/>
              <a:t>‘There’s </a:t>
            </a:r>
            <a:r>
              <a:rPr lang="en-GB" b="1" dirty="0"/>
              <a:t>a power wrangle about who’s going to be on the committee, chairs… There have been a lot of accusations, some of them not entirely without substance, where people have gone abroad and brought in entertainers, celebrities and with them they’ve included 4, 5 other people, and has led to the charge of human trafficking. And I think that has made the Council walk away from </a:t>
            </a:r>
            <a:r>
              <a:rPr lang="en-GB" b="1" dirty="0" smtClean="0"/>
              <a:t>it’.</a:t>
            </a:r>
            <a:endParaRPr lang="en-GB" dirty="0"/>
          </a:p>
          <a:p>
            <a:pPr marL="0" indent="0">
              <a:buNone/>
            </a:pPr>
            <a:endParaRPr lang="en-GB" dirty="0"/>
          </a:p>
        </p:txBody>
      </p:sp>
    </p:spTree>
    <p:extLst>
      <p:ext uri="{BB962C8B-B14F-4D97-AF65-F5344CB8AC3E}">
        <p14:creationId xmlns:p14="http://schemas.microsoft.com/office/powerpoint/2010/main" val="3485789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260648"/>
            <a:ext cx="8229600" cy="5865515"/>
          </a:xfrm>
        </p:spPr>
        <p:txBody>
          <a:bodyPr>
            <a:normAutofit fontScale="92500" lnSpcReduction="10000"/>
          </a:bodyPr>
          <a:lstStyle/>
          <a:p>
            <a:pPr marL="0" indent="0">
              <a:buNone/>
            </a:pPr>
            <a:endParaRPr lang="en-GB" dirty="0" smtClean="0"/>
          </a:p>
          <a:p>
            <a:pPr marL="0" indent="0">
              <a:buNone/>
            </a:pPr>
            <a:r>
              <a:rPr lang="en-GB" b="1" dirty="0" smtClean="0"/>
              <a:t>‘Lots </a:t>
            </a:r>
            <a:r>
              <a:rPr lang="en-GB" b="1" dirty="0"/>
              <a:t>of fighting was going on in the last </a:t>
            </a:r>
            <a:r>
              <a:rPr lang="en-GB" b="1" dirty="0" err="1"/>
              <a:t>Mela</a:t>
            </a:r>
            <a:r>
              <a:rPr lang="en-GB" b="1" dirty="0"/>
              <a:t>… At last the original man at Clifton [restaurant] was running the </a:t>
            </a:r>
            <a:r>
              <a:rPr lang="en-GB" b="1" dirty="0" err="1"/>
              <a:t>Mela</a:t>
            </a:r>
            <a:r>
              <a:rPr lang="en-GB" b="1" dirty="0"/>
              <a:t>… and he’s saying it should be totally commercial. He was getting money from the council but selling stalls and everything. But we as an arts organisation are saying that the </a:t>
            </a:r>
            <a:r>
              <a:rPr lang="en-GB" b="1" dirty="0" err="1"/>
              <a:t>Mela</a:t>
            </a:r>
            <a:r>
              <a:rPr lang="en-GB" b="1" dirty="0"/>
              <a:t> should be community participation and, most important, community artists… Because the original thought of the </a:t>
            </a:r>
            <a:r>
              <a:rPr lang="en-GB" b="1" dirty="0" err="1"/>
              <a:t>Mela</a:t>
            </a:r>
            <a:r>
              <a:rPr lang="en-GB" b="1" dirty="0"/>
              <a:t> was showcasing the best Bengali arts – now nothing, commercial artists are coming and singing and events like cheap dancing or </a:t>
            </a:r>
            <a:r>
              <a:rPr lang="en-GB" b="1" dirty="0" smtClean="0"/>
              <a:t>whatever’. </a:t>
            </a:r>
            <a:endParaRPr lang="en-GB" dirty="0"/>
          </a:p>
          <a:p>
            <a:pPr marL="0" indent="0">
              <a:buNone/>
            </a:pPr>
            <a:endParaRPr lang="en-GB" dirty="0"/>
          </a:p>
        </p:txBody>
      </p:sp>
    </p:spTree>
    <p:extLst>
      <p:ext uri="{BB962C8B-B14F-4D97-AF65-F5344CB8AC3E}">
        <p14:creationId xmlns:p14="http://schemas.microsoft.com/office/powerpoint/2010/main" val="1014131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260648"/>
            <a:ext cx="8229600" cy="5865515"/>
          </a:xfrm>
        </p:spPr>
        <p:txBody>
          <a:bodyPr>
            <a:normAutofit fontScale="92500"/>
          </a:bodyPr>
          <a:lstStyle/>
          <a:p>
            <a:pPr marL="0" indent="0">
              <a:buNone/>
            </a:pPr>
            <a:endParaRPr lang="en-GB" dirty="0" smtClean="0"/>
          </a:p>
          <a:p>
            <a:pPr marL="0" indent="0">
              <a:buNone/>
            </a:pPr>
            <a:r>
              <a:rPr lang="en-GB" b="1" dirty="0" smtClean="0"/>
              <a:t>‘I </a:t>
            </a:r>
            <a:r>
              <a:rPr lang="en-GB" b="1" dirty="0"/>
              <a:t>think the </a:t>
            </a:r>
            <a:r>
              <a:rPr lang="en-GB" b="1" dirty="0" err="1"/>
              <a:t>Mela</a:t>
            </a:r>
            <a:r>
              <a:rPr lang="en-GB" b="1" dirty="0"/>
              <a:t> has done a lot for the community. But… </a:t>
            </a:r>
            <a:r>
              <a:rPr lang="en-GB" b="1" dirty="0" err="1"/>
              <a:t>Mela</a:t>
            </a:r>
            <a:r>
              <a:rPr lang="en-GB" b="1" dirty="0"/>
              <a:t> does divide the community as well. The Islamists don’t like it, the imams don’t like it. Because the culture, the activity they promote – the mixing of men and women, dancing, singing, it goes directly against the principles of Islam… At another level, the </a:t>
            </a:r>
            <a:r>
              <a:rPr lang="en-GB" b="1" dirty="0" err="1"/>
              <a:t>Mela</a:t>
            </a:r>
            <a:r>
              <a:rPr lang="en-GB" b="1" dirty="0"/>
              <a:t> is also an ideological thing – it’s an ideological, secular fight to keep the Islamists at bay…. At one level, it’s a celebration of Bengali tradition, it’s also a political </a:t>
            </a:r>
            <a:r>
              <a:rPr lang="en-GB" b="1" dirty="0" smtClean="0"/>
              <a:t>challenge’.</a:t>
            </a:r>
            <a:endParaRPr lang="en-GB" dirty="0"/>
          </a:p>
          <a:p>
            <a:pPr marL="0" indent="0">
              <a:buNone/>
            </a:pPr>
            <a:endParaRPr lang="en-GB" dirty="0"/>
          </a:p>
        </p:txBody>
      </p:sp>
    </p:spTree>
    <p:extLst>
      <p:ext uri="{BB962C8B-B14F-4D97-AF65-F5344CB8AC3E}">
        <p14:creationId xmlns:p14="http://schemas.microsoft.com/office/powerpoint/2010/main" val="192401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flipV="1">
            <a:off x="457200" y="188913"/>
            <a:ext cx="8229600" cy="85725"/>
          </a:xfrm>
        </p:spPr>
        <p:txBody>
          <a:bodyPr>
            <a:normAutofit fontScale="90000"/>
          </a:bodyPr>
          <a:lstStyle/>
          <a:p>
            <a:pPr eaLnBrk="1" hangingPunct="1"/>
            <a:endParaRPr lang="en-US" altLang="en-US" sz="4000" smtClean="0"/>
          </a:p>
        </p:txBody>
      </p:sp>
      <p:sp>
        <p:nvSpPr>
          <p:cNvPr id="3075" name="Rectangle 3"/>
          <p:cNvSpPr>
            <a:spLocks noGrp="1" noChangeArrowheads="1"/>
          </p:cNvSpPr>
          <p:nvPr>
            <p:ph idx="1"/>
          </p:nvPr>
        </p:nvSpPr>
        <p:spPr/>
        <p:txBody>
          <a:bodyPr/>
          <a:lstStyle/>
          <a:p>
            <a:pPr eaLnBrk="1" hangingPunct="1"/>
            <a:endParaRPr lang="en-US" altLang="en-US" smtClean="0"/>
          </a:p>
        </p:txBody>
      </p:sp>
      <p:pic>
        <p:nvPicPr>
          <p:cNvPr id="3076" name="Picture 4" descr="map-beng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8064500"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116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GB" dirty="0"/>
          </a:p>
        </p:txBody>
      </p:sp>
      <p:sp>
        <p:nvSpPr>
          <p:cNvPr id="3" name="Content Placeholder 2"/>
          <p:cNvSpPr>
            <a:spLocks noGrp="1"/>
          </p:cNvSpPr>
          <p:nvPr>
            <p:ph idx="1"/>
          </p:nvPr>
        </p:nvSpPr>
        <p:spPr>
          <a:xfrm>
            <a:off x="457200" y="332656"/>
            <a:ext cx="8229600" cy="5793507"/>
          </a:xfrm>
        </p:spPr>
        <p:txBody>
          <a:bodyPr>
            <a:normAutofit fontScale="92500" lnSpcReduction="20000"/>
          </a:bodyPr>
          <a:lstStyle/>
          <a:p>
            <a:pPr marL="0" indent="0">
              <a:buNone/>
            </a:pPr>
            <a:r>
              <a:rPr lang="en-GB" b="1" dirty="0"/>
              <a:t>‘religious scholars would never support </a:t>
            </a:r>
            <a:r>
              <a:rPr lang="en-GB" b="1" dirty="0" err="1"/>
              <a:t>Melas</a:t>
            </a:r>
            <a:r>
              <a:rPr lang="en-GB" b="1" dirty="0"/>
              <a:t> because the </a:t>
            </a:r>
            <a:r>
              <a:rPr lang="en-GB" b="1" dirty="0" err="1"/>
              <a:t>Mela</a:t>
            </a:r>
            <a:r>
              <a:rPr lang="en-GB" b="1" dirty="0"/>
              <a:t> concept comes originally from a Hindu festival’ </a:t>
            </a:r>
            <a:endParaRPr lang="en-GB" b="1" dirty="0" smtClean="0"/>
          </a:p>
          <a:p>
            <a:pPr marL="0" indent="0">
              <a:buNone/>
            </a:pPr>
            <a:endParaRPr lang="en-GB" b="1" dirty="0" smtClean="0"/>
          </a:p>
          <a:p>
            <a:pPr marL="0" indent="0">
              <a:buNone/>
            </a:pPr>
            <a:r>
              <a:rPr lang="en-GB" b="1" dirty="0" smtClean="0"/>
              <a:t>‘</a:t>
            </a:r>
            <a:r>
              <a:rPr lang="en-GB" b="1" dirty="0"/>
              <a:t>it doesn’t have a religious link at all in terms of the Muslim faith. You wouldn’t get any Muslim scholars saying, you know, let’s have a knees </a:t>
            </a:r>
            <a:r>
              <a:rPr lang="en-GB" b="1" dirty="0" smtClean="0"/>
              <a:t>up’.</a:t>
            </a:r>
          </a:p>
          <a:p>
            <a:pPr marL="0" indent="0">
              <a:buNone/>
            </a:pPr>
            <a:endParaRPr lang="en-GB" b="1" dirty="0" smtClean="0"/>
          </a:p>
          <a:p>
            <a:pPr marL="0" indent="0">
              <a:buNone/>
            </a:pPr>
            <a:r>
              <a:rPr lang="en-GB" b="1" dirty="0" smtClean="0"/>
              <a:t>‘It’s </a:t>
            </a:r>
            <a:r>
              <a:rPr lang="en-GB" b="1" dirty="0"/>
              <a:t>not only our mosque – every single imam will not support. Because the kind of activities that go on – loud music, women dancing half naked on the stage, this kind of activity will never be endorsed by an imam or a religious person</a:t>
            </a:r>
            <a:r>
              <a:rPr lang="en-GB" b="1" dirty="0" smtClean="0"/>
              <a:t>.’</a:t>
            </a:r>
            <a:endParaRPr lang="en-GB" dirty="0"/>
          </a:p>
          <a:p>
            <a:pPr marL="0" indent="0">
              <a:buNone/>
            </a:pPr>
            <a:endParaRPr lang="en-GB" dirty="0"/>
          </a:p>
        </p:txBody>
      </p:sp>
    </p:spTree>
    <p:extLst>
      <p:ext uri="{BB962C8B-B14F-4D97-AF65-F5344CB8AC3E}">
        <p14:creationId xmlns:p14="http://schemas.microsoft.com/office/powerpoint/2010/main" val="1483021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GB" dirty="0"/>
          </a:p>
        </p:txBody>
      </p:sp>
      <p:sp>
        <p:nvSpPr>
          <p:cNvPr id="3" name="Content Placeholder 2"/>
          <p:cNvSpPr>
            <a:spLocks noGrp="1"/>
          </p:cNvSpPr>
          <p:nvPr>
            <p:ph idx="1"/>
          </p:nvPr>
        </p:nvSpPr>
        <p:spPr>
          <a:xfrm>
            <a:off x="457200" y="332656"/>
            <a:ext cx="8229600" cy="5793507"/>
          </a:xfrm>
        </p:spPr>
        <p:txBody>
          <a:bodyPr>
            <a:normAutofit fontScale="92500" lnSpcReduction="20000"/>
          </a:bodyPr>
          <a:lstStyle/>
          <a:p>
            <a:pPr marL="0" indent="0">
              <a:buNone/>
            </a:pPr>
            <a:r>
              <a:rPr lang="en-GB" b="1" dirty="0" smtClean="0"/>
              <a:t>‘We </a:t>
            </a:r>
            <a:r>
              <a:rPr lang="en-GB" b="1" dirty="0"/>
              <a:t>oppose elements of it, you know, we don’t want singing and dancing in the street when we pray… But stalls, and promoting business, we don’t have any objection on that. So what usually happens, when they hold those festivals, in front of the mosque at least they don’t have any of those things. There is nothing here in front of the </a:t>
            </a:r>
            <a:r>
              <a:rPr lang="en-GB" b="1" dirty="0" smtClean="0"/>
              <a:t>Mosque’.</a:t>
            </a:r>
          </a:p>
          <a:p>
            <a:pPr marL="0" indent="0">
              <a:buNone/>
            </a:pPr>
            <a:endParaRPr lang="en-GB" dirty="0"/>
          </a:p>
          <a:p>
            <a:pPr marL="0" indent="0">
              <a:buNone/>
            </a:pPr>
            <a:r>
              <a:rPr lang="en-GB" b="1" dirty="0" smtClean="0"/>
              <a:t>‘Well</a:t>
            </a:r>
            <a:r>
              <a:rPr lang="en-GB" b="1" dirty="0"/>
              <a:t>, if you ask me on a religious level, our Imams are giving lectures against those things. We are not in favour. But as a Bangladeshi and as a community member, we don’t oppose the council and say we don’t want </a:t>
            </a:r>
            <a:r>
              <a:rPr lang="en-GB" b="1" dirty="0" smtClean="0"/>
              <a:t>this’. </a:t>
            </a:r>
            <a:endParaRPr lang="en-GB" dirty="0"/>
          </a:p>
          <a:p>
            <a:pPr marL="0" indent="0">
              <a:buNone/>
            </a:pPr>
            <a:endParaRPr lang="en-GB" dirty="0"/>
          </a:p>
        </p:txBody>
      </p:sp>
    </p:spTree>
    <p:extLst>
      <p:ext uri="{BB962C8B-B14F-4D97-AF65-F5344CB8AC3E}">
        <p14:creationId xmlns:p14="http://schemas.microsoft.com/office/powerpoint/2010/main" val="3872407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GB" dirty="0"/>
          </a:p>
        </p:txBody>
      </p:sp>
      <p:sp>
        <p:nvSpPr>
          <p:cNvPr id="3" name="Content Placeholder 2"/>
          <p:cNvSpPr>
            <a:spLocks noGrp="1"/>
          </p:cNvSpPr>
          <p:nvPr>
            <p:ph idx="1"/>
          </p:nvPr>
        </p:nvSpPr>
        <p:spPr>
          <a:xfrm>
            <a:off x="457200" y="332656"/>
            <a:ext cx="8229600" cy="5793507"/>
          </a:xfrm>
        </p:spPr>
        <p:txBody>
          <a:bodyPr/>
          <a:lstStyle/>
          <a:p>
            <a:pPr marL="0" indent="0">
              <a:buNone/>
            </a:pPr>
            <a:r>
              <a:rPr lang="en-GB" b="1" dirty="0" smtClean="0"/>
              <a:t>‘These </a:t>
            </a:r>
            <a:r>
              <a:rPr lang="en-GB" b="1" dirty="0"/>
              <a:t>people are fanatic people. They think it is against Islam… They are physically violent against it. They are physically demonstrating against it as well. They are making their objections known to other people on the day itself…[they say] Islam is a religion of sacrifice and not to have any vulgarity. The women are under the veil like ninjas… [and] when we do these sort of things, the women are coming out, they are dancing on the stage, singing on the stage, they are enjoying [themselves</a:t>
            </a:r>
            <a:r>
              <a:rPr lang="en-GB" b="1" dirty="0" smtClean="0"/>
              <a:t>]’. </a:t>
            </a:r>
            <a:endParaRPr lang="en-GB" dirty="0"/>
          </a:p>
          <a:p>
            <a:pPr marL="0" indent="0">
              <a:buNone/>
            </a:pPr>
            <a:endParaRPr lang="en-GB" dirty="0"/>
          </a:p>
        </p:txBody>
      </p:sp>
    </p:spTree>
    <p:extLst>
      <p:ext uri="{BB962C8B-B14F-4D97-AF65-F5344CB8AC3E}">
        <p14:creationId xmlns:p14="http://schemas.microsoft.com/office/powerpoint/2010/main" val="2470016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en-GB" dirty="0"/>
          </a:p>
        </p:txBody>
      </p:sp>
      <p:sp>
        <p:nvSpPr>
          <p:cNvPr id="3" name="Content Placeholder 2"/>
          <p:cNvSpPr>
            <a:spLocks noGrp="1"/>
          </p:cNvSpPr>
          <p:nvPr>
            <p:ph idx="1"/>
          </p:nvPr>
        </p:nvSpPr>
        <p:spPr>
          <a:xfrm>
            <a:off x="457200" y="260648"/>
            <a:ext cx="8229600" cy="5865515"/>
          </a:xfrm>
        </p:spPr>
        <p:txBody>
          <a:bodyPr>
            <a:normAutofit fontScale="92500"/>
          </a:bodyPr>
          <a:lstStyle/>
          <a:p>
            <a:pPr marL="0" indent="0">
              <a:buNone/>
            </a:pPr>
            <a:endParaRPr lang="en-GB" b="1" dirty="0" smtClean="0"/>
          </a:p>
          <a:p>
            <a:pPr marL="0" indent="0">
              <a:buNone/>
            </a:pPr>
            <a:r>
              <a:rPr lang="en-GB" b="1" dirty="0" smtClean="0"/>
              <a:t>‘I’m </a:t>
            </a:r>
            <a:r>
              <a:rPr lang="en-GB" b="1" dirty="0"/>
              <a:t>not one of these extremists… They used to lecture to people saying that the </a:t>
            </a:r>
            <a:r>
              <a:rPr lang="en-GB" b="1" dirty="0" err="1" smtClean="0"/>
              <a:t>Boishakhi</a:t>
            </a:r>
            <a:r>
              <a:rPr lang="en-GB" b="1" dirty="0" smtClean="0"/>
              <a:t> </a:t>
            </a:r>
            <a:r>
              <a:rPr lang="en-GB" b="1" dirty="0" err="1"/>
              <a:t>Mela</a:t>
            </a:r>
            <a:r>
              <a:rPr lang="en-GB" b="1" dirty="0"/>
              <a:t> is a bad thing to do, but I managed to convince them that “look, the way you describe </a:t>
            </a:r>
            <a:r>
              <a:rPr lang="en-GB" b="1" dirty="0" err="1" smtClean="0"/>
              <a:t>Boishakhi</a:t>
            </a:r>
            <a:r>
              <a:rPr lang="en-GB" b="1" dirty="0" smtClean="0"/>
              <a:t> </a:t>
            </a:r>
            <a:r>
              <a:rPr lang="en-GB" b="1" dirty="0" err="1"/>
              <a:t>Mela</a:t>
            </a:r>
            <a:r>
              <a:rPr lang="en-GB" b="1" dirty="0"/>
              <a:t> is where you come and see people doing a lot of dancing… but if you don’t bloody like it, then don’t come! We’re not inviting you, but you can’t take away from the fact that we have a diverse community, we have a wider vision. You can’t confine [people] – people who to </a:t>
            </a:r>
            <a:r>
              <a:rPr lang="en-GB" b="1" dirty="0" err="1"/>
              <a:t>Mela</a:t>
            </a:r>
            <a:r>
              <a:rPr lang="en-GB" b="1" dirty="0"/>
              <a:t> go to the Mosque as well</a:t>
            </a:r>
            <a:r>
              <a:rPr lang="en-GB" b="1" dirty="0" smtClean="0"/>
              <a:t>”.’ </a:t>
            </a:r>
            <a:endParaRPr lang="en-GB" dirty="0"/>
          </a:p>
          <a:p>
            <a:pPr marL="0" indent="0">
              <a:buNone/>
            </a:pPr>
            <a:endParaRPr lang="en-GB" dirty="0"/>
          </a:p>
        </p:txBody>
      </p:sp>
    </p:spTree>
    <p:extLst>
      <p:ext uri="{BB962C8B-B14F-4D97-AF65-F5344CB8AC3E}">
        <p14:creationId xmlns:p14="http://schemas.microsoft.com/office/powerpoint/2010/main" val="261538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me_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5725"/>
            <a:ext cx="9553576"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174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hidden="1"/>
          <p:cNvSpPr>
            <a:spLocks noGrp="1" noChangeArrowheads="1"/>
          </p:cNvSpPr>
          <p:nvPr>
            <p:ph type="title"/>
          </p:nvPr>
        </p:nvSpPr>
        <p:spPr/>
        <p:txBody>
          <a:bodyPr/>
          <a:lstStyle/>
          <a:p>
            <a:pPr eaLnBrk="1" hangingPunct="1"/>
            <a:endParaRPr lang="en-US" altLang="en-US" smtClean="0"/>
          </a:p>
        </p:txBody>
      </p:sp>
      <p:sp>
        <p:nvSpPr>
          <p:cNvPr id="8195" name="Rectangle 3" descr="Oxford Presentation- Map"/>
          <p:cNvSpPr>
            <a:spLocks noGrp="1" noChangeAspect="1" noChangeArrowheads="1"/>
          </p:cNvSpPr>
          <p:nvPr isPhoto="1"/>
        </p:nvSpPr>
        <p:spPr bwMode="auto">
          <a:xfrm>
            <a:off x="962025" y="0"/>
            <a:ext cx="7219950" cy="6858000"/>
          </a:xfrm>
          <a:prstGeom prst="rect">
            <a:avLst/>
          </a:prstGeom>
          <a:blipFill dpi="0" rotWithShape="1">
            <a:blip r:embed="rId2"/>
            <a:srcRect/>
            <a:stretch>
              <a:fillRect/>
            </a:stretch>
          </a:blipFill>
          <a:ln w="9525">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3972494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Avtar</a:t>
            </a:r>
            <a:r>
              <a:rPr lang="en-GB" b="1" dirty="0" smtClean="0"/>
              <a:t> </a:t>
            </a:r>
            <a:r>
              <a:rPr lang="en-GB" b="1" dirty="0" err="1" smtClean="0"/>
              <a:t>Brah</a:t>
            </a:r>
            <a:r>
              <a:rPr lang="en-GB" b="1" dirty="0" smtClean="0"/>
              <a:t>: Diaspora Space (1996)</a:t>
            </a:r>
            <a:endParaRPr lang="en-GB" b="1"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The intersectionality of diaspora, border and dis/location as a point of confluence of economic, political, cultural and psychic processes. It is where multiple subject positions are juxtaposed, contested, proclaimed or disavowed, where the permitted and the prohibited perpetually interrogate; and where the accepted and the transgressive imperceptibly mingle even while these syncretic forms may be disclaimed in the name of purity and </a:t>
            </a:r>
            <a:r>
              <a:rPr lang="en-GB" b="1" dirty="0" smtClean="0"/>
              <a:t>tradition. </a:t>
            </a:r>
            <a:endParaRPr lang="en-GB" dirty="0"/>
          </a:p>
        </p:txBody>
      </p:sp>
    </p:spTree>
    <p:extLst>
      <p:ext uri="{BB962C8B-B14F-4D97-AF65-F5344CB8AC3E}">
        <p14:creationId xmlns:p14="http://schemas.microsoft.com/office/powerpoint/2010/main" val="754702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Boishakhi</a:t>
            </a:r>
            <a:r>
              <a:rPr lang="en-GB" b="1" dirty="0" smtClean="0"/>
              <a:t> </a:t>
            </a:r>
            <a:r>
              <a:rPr lang="en-GB" b="1" dirty="0" err="1" smtClean="0"/>
              <a:t>Mela</a:t>
            </a:r>
            <a:r>
              <a:rPr lang="en-GB" b="1" dirty="0" smtClean="0"/>
              <a:t> 2008</a:t>
            </a:r>
            <a:endParaRPr lang="en-GB" b="1" dirty="0"/>
          </a:p>
        </p:txBody>
      </p:sp>
      <p:sp>
        <p:nvSpPr>
          <p:cNvPr id="3" name="Content Placeholder 2"/>
          <p:cNvSpPr>
            <a:spLocks noGrp="1"/>
          </p:cNvSpPr>
          <p:nvPr>
            <p:ph idx="1"/>
          </p:nvPr>
        </p:nvSpPr>
        <p:spPr/>
        <p:txBody>
          <a:bodyPr/>
          <a:lstStyle/>
          <a:p>
            <a:r>
              <a:rPr lang="en-GB" u="sng" dirty="0">
                <a:hlinkClick r:id="rId2"/>
              </a:rPr>
              <a:t>https://m.youtube.com/watch?v=t8PIO_de-uI</a:t>
            </a:r>
            <a:endParaRPr lang="en-GB" dirty="0"/>
          </a:p>
          <a:p>
            <a:pPr marL="0" indent="0">
              <a:buNone/>
            </a:pPr>
            <a:endParaRPr lang="en-GB" dirty="0"/>
          </a:p>
        </p:txBody>
      </p:sp>
    </p:spTree>
    <p:extLst>
      <p:ext uri="{BB962C8B-B14F-4D97-AF65-F5344CB8AC3E}">
        <p14:creationId xmlns:p14="http://schemas.microsoft.com/office/powerpoint/2010/main" val="2430733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hidden="1"/>
          <p:cNvSpPr>
            <a:spLocks noGrp="1" noChangeArrowheads="1"/>
          </p:cNvSpPr>
          <p:nvPr>
            <p:ph type="title"/>
          </p:nvPr>
        </p:nvSpPr>
        <p:spPr/>
        <p:txBody>
          <a:bodyPr/>
          <a:lstStyle/>
          <a:p>
            <a:endParaRPr lang="en-US" altLang="en-US"/>
          </a:p>
        </p:txBody>
      </p:sp>
      <p:sp>
        <p:nvSpPr>
          <p:cNvPr id="56323" name="Rectangle 3" descr="IMG_0036"/>
          <p:cNvSpPr>
            <a:spLocks noGrp="1" noChangeAspect="1" noChangeArrowheads="1"/>
          </p:cNvSpPr>
          <p:nvPr isPhoto="1"/>
        </p:nvSpPr>
        <p:spPr bwMode="auto">
          <a:xfrm>
            <a:off x="0" y="384175"/>
            <a:ext cx="9144000" cy="6089650"/>
          </a:xfrm>
          <a:prstGeom prst="rect">
            <a:avLst/>
          </a:prstGeom>
          <a:blipFill dpi="0" rotWithShape="1">
            <a:blip r:embed="rId2"/>
            <a:srcRect/>
            <a:stretch>
              <a:fillRect b="-5"/>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179012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hidden="1"/>
          <p:cNvSpPr>
            <a:spLocks noGrp="1" noChangeArrowheads="1"/>
          </p:cNvSpPr>
          <p:nvPr>
            <p:ph type="title"/>
          </p:nvPr>
        </p:nvSpPr>
        <p:spPr/>
        <p:txBody>
          <a:bodyPr/>
          <a:lstStyle/>
          <a:p>
            <a:endParaRPr lang="en-US" altLang="en-US"/>
          </a:p>
        </p:txBody>
      </p:sp>
      <p:sp>
        <p:nvSpPr>
          <p:cNvPr id="12291" name="Rectangle 3" descr="IMG_0028"/>
          <p:cNvSpPr>
            <a:spLocks noGrp="1" noChangeAspect="1" noChangeArrowheads="1"/>
          </p:cNvSpPr>
          <p:nvPr isPhoto="1"/>
        </p:nvSpPr>
        <p:spPr bwMode="auto">
          <a:xfrm>
            <a:off x="0" y="384175"/>
            <a:ext cx="9144000" cy="6089650"/>
          </a:xfrm>
          <a:prstGeom prst="rect">
            <a:avLst/>
          </a:prstGeom>
          <a:blipFill dpi="0" rotWithShape="1">
            <a:blip r:embed="rId2"/>
            <a:srcRect/>
            <a:stretch>
              <a:fillRect b="-5"/>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935998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Carnegie and Smith (2006)</a:t>
            </a:r>
            <a:endParaRPr lang="en-GB" b="1" dirty="0"/>
          </a:p>
        </p:txBody>
      </p:sp>
      <p:sp>
        <p:nvSpPr>
          <p:cNvPr id="4" name="Content Placeholder 3"/>
          <p:cNvSpPr>
            <a:spLocks noGrp="1"/>
          </p:cNvSpPr>
          <p:nvPr>
            <p:ph idx="1"/>
          </p:nvPr>
        </p:nvSpPr>
        <p:spPr/>
        <p:txBody>
          <a:bodyPr/>
          <a:lstStyle/>
          <a:p>
            <a:pPr marL="0" indent="0">
              <a:buNone/>
            </a:pPr>
            <a:endParaRPr lang="en-GB" b="1" dirty="0" smtClean="0"/>
          </a:p>
          <a:p>
            <a:pPr marL="0" indent="0">
              <a:buNone/>
            </a:pPr>
            <a:r>
              <a:rPr lang="en-GB" b="1" dirty="0" smtClean="0"/>
              <a:t>‘</a:t>
            </a:r>
            <a:r>
              <a:rPr lang="en-GB" sz="4000" b="1" dirty="0" err="1"/>
              <a:t>Melas</a:t>
            </a:r>
            <a:r>
              <a:rPr lang="en-GB" sz="4000" b="1" dirty="0"/>
              <a:t> have come to symbolise all that is “colourful” about diaspora, transforming ethnicity into a cultural showcase for growing numbers of non-Indian participants and tourist audiences’ </a:t>
            </a:r>
            <a:endParaRPr lang="en-GB" sz="4000" dirty="0"/>
          </a:p>
        </p:txBody>
      </p:sp>
    </p:spTree>
    <p:extLst>
      <p:ext uri="{BB962C8B-B14F-4D97-AF65-F5344CB8AC3E}">
        <p14:creationId xmlns:p14="http://schemas.microsoft.com/office/powerpoint/2010/main" val="3482598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1293</Words>
  <Application>Microsoft Office PowerPoint</Application>
  <PresentationFormat>On-screen Show (4:3)</PresentationFormat>
  <Paragraphs>43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Placing Diaspora: performing religion, gender and generation in the Boishakhi Mela</vt:lpstr>
      <vt:lpstr>PowerPoint Presentation</vt:lpstr>
      <vt:lpstr>PowerPoint Presentation</vt:lpstr>
      <vt:lpstr>PowerPoint Presentation</vt:lpstr>
      <vt:lpstr>Avtar Brah: Diaspora Space (1996)</vt:lpstr>
      <vt:lpstr>Boishakhi Mela 2008</vt:lpstr>
      <vt:lpstr>PowerPoint Presentation</vt:lpstr>
      <vt:lpstr>PowerPoint Presentation</vt:lpstr>
      <vt:lpstr>Carnegie and Smith (2006)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Placing Diaspora: performing religion, gender and generation in the Baishakhi Mela</dc:title>
  <dc:creator>Claire Alexander</dc:creator>
  <cp:lastModifiedBy>Claire Alexander</cp:lastModifiedBy>
  <cp:revision>12</cp:revision>
  <dcterms:created xsi:type="dcterms:W3CDTF">2016-01-12T11:34:30Z</dcterms:created>
  <dcterms:modified xsi:type="dcterms:W3CDTF">2016-01-12T17:08:04Z</dcterms:modified>
</cp:coreProperties>
</file>